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9" r:id="rId3"/>
    <p:sldId id="257" r:id="rId4"/>
    <p:sldId id="260" r:id="rId5"/>
    <p:sldId id="263" r:id="rId6"/>
    <p:sldId id="266" r:id="rId7"/>
    <p:sldId id="268" r:id="rId8"/>
    <p:sldId id="270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5" autoAdjust="0"/>
  </p:normalViewPr>
  <p:slideViewPr>
    <p:cSldViewPr>
      <p:cViewPr>
        <p:scale>
          <a:sx n="100" d="100"/>
          <a:sy n="100" d="100"/>
        </p:scale>
        <p:origin x="-1326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47B533-E9D2-4F97-83DC-84D8FD6E6F25}" type="datetimeFigureOut">
              <a:rPr lang="fr-FR"/>
              <a:pPr>
                <a:defRPr/>
              </a:pPr>
              <a:t>27/11/2013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46E3FD-CB78-44D3-9D4E-F7CC760112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">
    <p:bg>
      <p:bgPr>
        <a:gradFill flip="none" rotWithShape="1">
          <a:gsLst>
            <a:gs pos="55000">
              <a:srgbClr val="6F9D20"/>
            </a:gs>
            <a:gs pos="100000">
              <a:srgbClr val="C5DD0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44450"/>
            <a:ext cx="13049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06413" y="2852738"/>
            <a:ext cx="21605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8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5732463"/>
            <a:ext cx="12604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6"/>
          <p:cNvGrpSpPr>
            <a:grpSpLocks/>
          </p:cNvGrpSpPr>
          <p:nvPr userDrawn="1"/>
        </p:nvGrpSpPr>
        <p:grpSpPr bwMode="auto">
          <a:xfrm>
            <a:off x="0" y="6119813"/>
            <a:ext cx="9144000" cy="738187"/>
            <a:chOff x="0" y="6120399"/>
            <a:chExt cx="9144000" cy="737601"/>
          </a:xfrm>
        </p:grpSpPr>
        <p:sp>
          <p:nvSpPr>
            <p:cNvPr id="3" name="Rectangle 7"/>
            <p:cNvSpPr/>
            <p:nvPr/>
          </p:nvSpPr>
          <p:spPr>
            <a:xfrm>
              <a:off x="0" y="6165304"/>
              <a:ext cx="9144000" cy="692696"/>
            </a:xfrm>
            <a:prstGeom prst="rect">
              <a:avLst/>
            </a:prstGeom>
            <a:gradFill flip="none" rotWithShape="1">
              <a:gsLst>
                <a:gs pos="0">
                  <a:srgbClr val="C5DD01"/>
                </a:gs>
                <a:gs pos="11000">
                  <a:srgbClr val="6F9D20"/>
                </a:gs>
                <a:gs pos="100000">
                  <a:srgbClr val="6F9D2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pic>
          <p:nvPicPr>
            <p:cNvPr id="4" name="Image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504" y="6309320"/>
              <a:ext cx="1080000" cy="44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9"/>
            <p:cNvSpPr/>
            <p:nvPr/>
          </p:nvSpPr>
          <p:spPr>
            <a:xfrm>
              <a:off x="0" y="6120399"/>
              <a:ext cx="1403350" cy="46000"/>
            </a:xfrm>
            <a:prstGeom prst="rect">
              <a:avLst/>
            </a:prstGeom>
            <a:solidFill>
              <a:srgbClr val="C5DD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6" name="Image 10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44450"/>
            <a:ext cx="13049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3"/>
          <p:cNvSpPr txBox="1">
            <a:spLocks/>
          </p:cNvSpPr>
          <p:nvPr userDrawn="1"/>
        </p:nvSpPr>
        <p:spPr>
          <a:xfrm>
            <a:off x="7885113" y="6245225"/>
            <a:ext cx="1122362" cy="2508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.0</a:t>
            </a:r>
            <a:fld id="{C5057629-2070-4C36-8657-D5C2442AD44D}" type="slidenum">
              <a:rPr lang="fr-BE" sz="1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BE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bg>
      <p:bgPr>
        <a:gradFill flip="none" rotWithShape="1">
          <a:gsLst>
            <a:gs pos="55000">
              <a:srgbClr val="6F9D20"/>
            </a:gs>
            <a:gs pos="100000">
              <a:srgbClr val="C5DD0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44450"/>
            <a:ext cx="13049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7950" y="6308725"/>
            <a:ext cx="10795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cour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6"/>
          <p:cNvGrpSpPr>
            <a:grpSpLocks/>
          </p:cNvGrpSpPr>
          <p:nvPr userDrawn="1"/>
        </p:nvGrpSpPr>
        <p:grpSpPr bwMode="auto">
          <a:xfrm>
            <a:off x="0" y="6119813"/>
            <a:ext cx="9144000" cy="738187"/>
            <a:chOff x="0" y="6120399"/>
            <a:chExt cx="9144000" cy="737601"/>
          </a:xfrm>
        </p:grpSpPr>
        <p:sp>
          <p:nvSpPr>
            <p:cNvPr id="3" name="Rectangle 7"/>
            <p:cNvSpPr/>
            <p:nvPr/>
          </p:nvSpPr>
          <p:spPr>
            <a:xfrm>
              <a:off x="0" y="6165304"/>
              <a:ext cx="9144000" cy="692696"/>
            </a:xfrm>
            <a:prstGeom prst="rect">
              <a:avLst/>
            </a:prstGeom>
            <a:gradFill flip="none" rotWithShape="1">
              <a:gsLst>
                <a:gs pos="0">
                  <a:srgbClr val="C5DD01"/>
                </a:gs>
                <a:gs pos="11000">
                  <a:srgbClr val="6F9D20"/>
                </a:gs>
                <a:gs pos="100000">
                  <a:srgbClr val="6F9D2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pic>
          <p:nvPicPr>
            <p:cNvPr id="4" name="Image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504" y="6309320"/>
              <a:ext cx="1080000" cy="44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9"/>
            <p:cNvSpPr/>
            <p:nvPr/>
          </p:nvSpPr>
          <p:spPr>
            <a:xfrm>
              <a:off x="0" y="6120399"/>
              <a:ext cx="1403350" cy="46000"/>
            </a:xfrm>
            <a:prstGeom prst="rect">
              <a:avLst/>
            </a:prstGeom>
            <a:solidFill>
              <a:srgbClr val="C5DD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6" name="Image 10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44450"/>
            <a:ext cx="13049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17"/>
          <p:cNvSpPr txBox="1"/>
          <p:nvPr userDrawn="1"/>
        </p:nvSpPr>
        <p:spPr>
          <a:xfrm>
            <a:off x="1298575" y="260350"/>
            <a:ext cx="6769100" cy="5238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6F9D20"/>
                </a:solidFill>
                <a:latin typeface="Arial" pitchFamily="34" charset="0"/>
                <a:cs typeface="Arial" pitchFamily="34" charset="0"/>
              </a:rPr>
              <a:t>SOMMAIRE</a:t>
            </a:r>
          </a:p>
        </p:txBody>
      </p:sp>
      <p:sp>
        <p:nvSpPr>
          <p:cNvPr id="8" name="ZoneTexte 18"/>
          <p:cNvSpPr txBox="1"/>
          <p:nvPr userDrawn="1"/>
        </p:nvSpPr>
        <p:spPr>
          <a:xfrm>
            <a:off x="1298575" y="6469063"/>
            <a:ext cx="4137025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NOM DE L’AUTEUR / </a:t>
            </a:r>
            <a:r>
              <a:rPr lang="fr-FR" sz="900" b="1" dirty="0">
                <a:solidFill>
                  <a:srgbClr val="C5DD01"/>
                </a:solidFill>
                <a:latin typeface="Arial" pitchFamily="34" charset="0"/>
                <a:cs typeface="Arial" pitchFamily="34" charset="0"/>
              </a:rPr>
              <a:t>NOM DE LA PRESENTATION </a:t>
            </a:r>
          </a:p>
        </p:txBody>
      </p:sp>
      <p:sp>
        <p:nvSpPr>
          <p:cNvPr id="9" name="ZoneTexte 19"/>
          <p:cNvSpPr txBox="1"/>
          <p:nvPr userDrawn="1"/>
        </p:nvSpPr>
        <p:spPr>
          <a:xfrm>
            <a:off x="7115175" y="6469063"/>
            <a:ext cx="1905000" cy="214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JOUR / MOIS / ANNEE</a:t>
            </a:r>
          </a:p>
        </p:txBody>
      </p:sp>
      <p:sp>
        <p:nvSpPr>
          <p:cNvPr id="10" name="ZoneTexte 20"/>
          <p:cNvSpPr txBox="1"/>
          <p:nvPr userDrawn="1"/>
        </p:nvSpPr>
        <p:spPr>
          <a:xfrm>
            <a:off x="1298575" y="1103313"/>
            <a:ext cx="7234238" cy="310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5DD01"/>
              </a:buClr>
              <a:buFont typeface="Wingdings" pitchFamily="2" charset="2"/>
              <a:buChar char="v"/>
              <a:defRPr/>
            </a:pP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Nulla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leo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eros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auctor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vel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auctor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ipsum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volutpat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5DD01"/>
              </a:buClr>
              <a:buFont typeface="Wingdings" pitchFamily="2" charset="2"/>
              <a:buChar char="v"/>
              <a:defRPr/>
            </a:pP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Quisque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semper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vehicula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et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malesuada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aliquam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non. </a:t>
            </a:r>
          </a:p>
          <a:p>
            <a:pPr marL="285750" indent="-2857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5DD01"/>
              </a:buClr>
              <a:buFont typeface="Wingdings" pitchFamily="2" charset="2"/>
              <a:buChar char="v"/>
              <a:defRPr/>
            </a:pP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Nam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molestie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tortor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lectus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ultricies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eu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commodo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lectus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5DD01"/>
              </a:buClr>
              <a:buFont typeface="Wingdings" pitchFamily="2" charset="2"/>
              <a:buChar char="v"/>
              <a:defRPr/>
            </a:pP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Aliquam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dapibus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tellus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vel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dui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suscipit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vehicula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5DD01"/>
              </a:buClr>
              <a:buFont typeface="Wingdings" pitchFamily="2" charset="2"/>
              <a:buChar char="v"/>
              <a:defRPr/>
            </a:pP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Duis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placerat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vulputate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mi,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convallis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dui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sollicitudin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vel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5DD01"/>
              </a:buClr>
              <a:buFont typeface="Wingdings" pitchFamily="2" charset="2"/>
              <a:buChar char="v"/>
              <a:defRPr/>
            </a:pP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Proin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id est et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risus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feugiat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vulputate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5DD01"/>
              </a:buClr>
              <a:buFont typeface="Wingdings" pitchFamily="2" charset="2"/>
              <a:buChar char="v"/>
              <a:defRPr/>
            </a:pPr>
            <a:endParaRPr lang="fr-FR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ce réservé du numéro de diapositive 3"/>
          <p:cNvSpPr txBox="1">
            <a:spLocks/>
          </p:cNvSpPr>
          <p:nvPr userDrawn="1"/>
        </p:nvSpPr>
        <p:spPr>
          <a:xfrm>
            <a:off x="7885113" y="6245225"/>
            <a:ext cx="1122362" cy="2508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.0</a:t>
            </a:r>
            <a:fld id="{A83BD2A8-DDFD-4EF5-907D-BEE69119356A}" type="slidenum">
              <a:rPr lang="fr-BE" sz="1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BE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r-BE"/>
              <a:t>.0</a:t>
            </a:r>
            <a:fld id="{B0BA4452-320B-4269-95C4-53D6F69964B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7885113" y="6245225"/>
            <a:ext cx="1122362" cy="2508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BE"/>
              <a:t>.0</a:t>
            </a:r>
            <a:fld id="{0188E1BA-37B3-40EF-AB5F-604ACA0E6A8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ZoneTexte 3"/>
          <p:cNvSpPr txBox="1">
            <a:spLocks noChangeArrowheads="1"/>
          </p:cNvSpPr>
          <p:nvPr/>
        </p:nvSpPr>
        <p:spPr bwMode="auto">
          <a:xfrm>
            <a:off x="827088" y="3843338"/>
            <a:ext cx="7561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b="1">
                <a:solidFill>
                  <a:schemeClr val="bg1"/>
                </a:solidFill>
                <a:cs typeface="Arial" charset="0"/>
              </a:rPr>
              <a:t>La qualité dans une unité de service à l’INRA</a:t>
            </a:r>
          </a:p>
        </p:txBody>
      </p:sp>
      <p:sp>
        <p:nvSpPr>
          <p:cNvPr id="7170" name="ZoneTexte 4"/>
          <p:cNvSpPr txBox="1">
            <a:spLocks noChangeArrowheads="1"/>
          </p:cNvSpPr>
          <p:nvPr/>
        </p:nvSpPr>
        <p:spPr bwMode="auto">
          <a:xfrm>
            <a:off x="1298575" y="485933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  <a:cs typeface="Arial" charset="0"/>
              </a:rPr>
              <a:t>Mise en place d’un Système de Management de la Qualité</a:t>
            </a:r>
          </a:p>
        </p:txBody>
      </p:sp>
      <p:sp>
        <p:nvSpPr>
          <p:cNvPr id="7171" name="ZoneTexte 5"/>
          <p:cNvSpPr txBox="1">
            <a:spLocks noChangeArrowheads="1"/>
          </p:cNvSpPr>
          <p:nvPr/>
        </p:nvSpPr>
        <p:spPr bwMode="auto">
          <a:xfrm>
            <a:off x="1298575" y="6469063"/>
            <a:ext cx="41370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  <a:cs typeface="Arial" charset="0"/>
              </a:rPr>
              <a:t>Fabrice de Raemaeker</a:t>
            </a:r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7172" name="ZoneTexte 6"/>
          <p:cNvSpPr txBox="1">
            <a:spLocks noChangeArrowheads="1"/>
          </p:cNvSpPr>
          <p:nvPr/>
        </p:nvSpPr>
        <p:spPr bwMode="auto">
          <a:xfrm>
            <a:off x="7115175" y="6469063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fr-FR" smtClean="0"/>
              <a:t>	POINTS ESSENTIELS AFIN DE MOTIVER TOUS VOS COLLABORATEURS</a:t>
            </a:r>
          </a:p>
          <a:p>
            <a:r>
              <a:rPr lang="fr-FR" smtClean="0"/>
              <a:t>Fixer une date pour atteindre un niveau</a:t>
            </a:r>
          </a:p>
          <a:p>
            <a:r>
              <a:rPr lang="fr-FR" smtClean="0"/>
              <a:t>Donner le plus tôt possible vos objectifs </a:t>
            </a:r>
          </a:p>
          <a:p>
            <a:pPr algn="ctr">
              <a:buFont typeface="Arial" charset="0"/>
              <a:buNone/>
            </a:pPr>
            <a:r>
              <a:rPr lang="fr-FR" smtClean="0"/>
              <a:t>et </a:t>
            </a:r>
          </a:p>
          <a:p>
            <a:pPr algn="ctr">
              <a:buFont typeface="Arial" charset="0"/>
              <a:buNone/>
            </a:pPr>
            <a:r>
              <a:rPr lang="fr-FR" smtClean="0"/>
              <a:t>Rendre compte de l’avancement à fréquence régulière</a:t>
            </a:r>
          </a:p>
        </p:txBody>
      </p:sp>
      <p:sp>
        <p:nvSpPr>
          <p:cNvPr id="17410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17411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17412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Développer un SMQ</a:t>
            </a:r>
          </a:p>
        </p:txBody>
      </p:sp>
      <p:sp>
        <p:nvSpPr>
          <p:cNvPr id="17413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QUAND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fr-FR" smtClean="0"/>
              <a:t>	</a:t>
            </a:r>
          </a:p>
          <a:p>
            <a:pPr>
              <a:lnSpc>
                <a:spcPct val="90000"/>
              </a:lnSpc>
            </a:pPr>
            <a:r>
              <a:rPr lang="fr-FR" smtClean="0"/>
              <a:t>DIAGNOSTIC QUALITE (c’est l’analyse de l’existant)</a:t>
            </a:r>
          </a:p>
          <a:p>
            <a:pPr>
              <a:lnSpc>
                <a:spcPct val="90000"/>
              </a:lnSpc>
            </a:pPr>
            <a:r>
              <a:rPr lang="fr-FR" smtClean="0"/>
              <a:t>ETABLISSEMENT D’UN PLANNING (PERT)</a:t>
            </a:r>
          </a:p>
          <a:p>
            <a:pPr>
              <a:lnSpc>
                <a:spcPct val="90000"/>
              </a:lnSpc>
            </a:pPr>
            <a:r>
              <a:rPr lang="fr-FR" smtClean="0"/>
              <a:t>REDACTION DES PROCEDURES et des M.O</a:t>
            </a:r>
          </a:p>
          <a:p>
            <a:pPr>
              <a:lnSpc>
                <a:spcPct val="90000"/>
              </a:lnSpc>
            </a:pPr>
            <a:r>
              <a:rPr lang="fr-FR" smtClean="0"/>
              <a:t>REDACTION DU MANUEL QUALITE</a:t>
            </a:r>
          </a:p>
          <a:p>
            <a:pPr>
              <a:lnSpc>
                <a:spcPct val="90000"/>
              </a:lnSpc>
            </a:pPr>
            <a:r>
              <a:rPr lang="fr-FR" smtClean="0"/>
              <a:t>MISE EN APPLICATION DU SYSTEME QUALITE</a:t>
            </a:r>
          </a:p>
          <a:p>
            <a:pPr>
              <a:lnSpc>
                <a:spcPct val="90000"/>
              </a:lnSpc>
            </a:pPr>
            <a:r>
              <a:rPr lang="fr-FR" smtClean="0"/>
              <a:t>EVALUATION et AMELIORATION DU S.M.Q</a:t>
            </a:r>
          </a:p>
        </p:txBody>
      </p:sp>
      <p:sp>
        <p:nvSpPr>
          <p:cNvPr id="18434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18435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18436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Développer un SMQ</a:t>
            </a:r>
          </a:p>
        </p:txBody>
      </p:sp>
      <p:sp>
        <p:nvSpPr>
          <p:cNvPr id="18437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COMMENT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fr-FR" sz="2400" smtClean="0"/>
              <a:t>	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r-FR" sz="2400" smtClean="0"/>
              <a:t>	AMELIORER LES PROCESSUS ET GAGNER EN EFFICACITE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Réaliser des économies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Baser ses relations sur la confiance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Mettre en cohérence les pratiques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Valoriser les compétences de </a:t>
            </a:r>
            <a:r>
              <a:rPr lang="fr-FR" sz="2400" b="1" smtClean="0"/>
              <a:t>TOUS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Préserver</a:t>
            </a:r>
            <a:r>
              <a:rPr lang="fr-FR" sz="2400" b="1" smtClean="0"/>
              <a:t> </a:t>
            </a:r>
            <a:r>
              <a:rPr lang="fr-FR" sz="2400" smtClean="0"/>
              <a:t>le savoir faire de l’unité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Garantir une totale satisfaction au niveau : de la qualité, des coûts, des délais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S’engager à progresser, viser l’amélioration continue sur des bases RATIONNELLES.</a:t>
            </a:r>
          </a:p>
        </p:txBody>
      </p:sp>
      <p:sp>
        <p:nvSpPr>
          <p:cNvPr id="19458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19459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19460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Développer un SMQ</a:t>
            </a:r>
          </a:p>
        </p:txBody>
      </p:sp>
      <p:sp>
        <p:nvSpPr>
          <p:cNvPr id="19461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POURQUOI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33800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33801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Le système AQ USRAVE </a:t>
            </a:r>
          </a:p>
        </p:txBody>
      </p:sp>
      <p:sp>
        <p:nvSpPr>
          <p:cNvPr id="33802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Basé sur une structure pyramidale</a:t>
            </a:r>
          </a:p>
        </p:txBody>
      </p:sp>
      <p:graphicFrame>
        <p:nvGraphicFramePr>
          <p:cNvPr id="33798" name="Object 6"/>
          <p:cNvGraphicFramePr>
            <a:graphicFrameLocks noGrp="1" noChangeAspect="1"/>
          </p:cNvGraphicFramePr>
          <p:nvPr>
            <p:ph idx="4294967295"/>
          </p:nvPr>
        </p:nvGraphicFramePr>
        <p:xfrm>
          <a:off x="971550" y="981075"/>
          <a:ext cx="7561263" cy="5145088"/>
        </p:xfrm>
        <a:graphic>
          <a:graphicData uri="http://schemas.openxmlformats.org/presentationml/2006/ole">
            <p:oleObj spid="_x0000_s33798" name="VISIO" r:id="rId3" imgW="6913080" imgH="8143200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/>
              <a:t>Bibliographie (référentiels, normes,…)</a:t>
            </a:r>
          </a:p>
          <a:p>
            <a:r>
              <a:rPr lang="fr-FR" smtClean="0"/>
              <a:t>Inventaire du matériel</a:t>
            </a:r>
          </a:p>
          <a:p>
            <a:r>
              <a:rPr lang="fr-FR" smtClean="0"/>
              <a:t>Rédaction des documents</a:t>
            </a:r>
          </a:p>
          <a:p>
            <a:r>
              <a:rPr lang="fr-FR" smtClean="0"/>
              <a:t>Intégration et mise en œuvre du système</a:t>
            </a:r>
            <a:endParaRPr lang="fr-FR" b="1" smtClean="0"/>
          </a:p>
          <a:p>
            <a:r>
              <a:rPr lang="fr-FR" smtClean="0"/>
              <a:t>Evaluation du système</a:t>
            </a:r>
          </a:p>
          <a:p>
            <a:r>
              <a:rPr lang="fr-FR" smtClean="0"/>
              <a:t>Bilan</a:t>
            </a:r>
          </a:p>
        </p:txBody>
      </p:sp>
      <p:sp>
        <p:nvSpPr>
          <p:cNvPr id="2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34819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34820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</a:rPr>
              <a:t>Le système AQ USRAVE</a:t>
            </a:r>
          </a:p>
        </p:txBody>
      </p:sp>
      <p:sp>
        <p:nvSpPr>
          <p:cNvPr id="34821" name="ZoneTexte 9"/>
          <p:cNvSpPr txBox="1">
            <a:spLocks noChangeArrowheads="1"/>
          </p:cNvSpPr>
          <p:nvPr/>
        </p:nvSpPr>
        <p:spPr bwMode="auto">
          <a:xfrm>
            <a:off x="1331913" y="758825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Les étapes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fr-FR" smtClean="0"/>
          </a:p>
        </p:txBody>
      </p:sp>
      <p:sp>
        <p:nvSpPr>
          <p:cNvPr id="35842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35843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35844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</a:rPr>
              <a:t>Le système AQ USRAVE</a:t>
            </a:r>
          </a:p>
        </p:txBody>
      </p:sp>
      <p:sp>
        <p:nvSpPr>
          <p:cNvPr id="35845" name="ZoneTexte 9"/>
          <p:cNvSpPr txBox="1">
            <a:spLocks noChangeArrowheads="1"/>
          </p:cNvSpPr>
          <p:nvPr/>
        </p:nvSpPr>
        <p:spPr bwMode="auto">
          <a:xfrm>
            <a:off x="1331913" y="758825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Les étapes</a:t>
            </a:r>
          </a:p>
        </p:txBody>
      </p:sp>
      <p:graphicFrame>
        <p:nvGraphicFramePr>
          <p:cNvPr id="35876" name="Group 36"/>
          <p:cNvGraphicFramePr>
            <a:graphicFrameLocks noGrp="1"/>
          </p:cNvGraphicFramePr>
          <p:nvPr>
            <p:ph sz="half" idx="4294967295"/>
          </p:nvPr>
        </p:nvGraphicFramePr>
        <p:xfrm>
          <a:off x="468313" y="1600200"/>
          <a:ext cx="8218487" cy="4164013"/>
        </p:xfrm>
        <a:graphic>
          <a:graphicData uri="http://schemas.openxmlformats.org/drawingml/2006/table">
            <a:tbl>
              <a:tblPr/>
              <a:tblGrid>
                <a:gridCol w="3598862"/>
                <a:gridCol w="4619625"/>
              </a:tblGrid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Généraux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NF EN ISO 17025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2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Spécifiques laboratoires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Documents COFRAC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Spécifiques   métrologie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NF T 90-210 Validation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VIM 2008 3</a:t>
                      </a:r>
                      <a:r>
                        <a:rPr kumimoji="0" lang="fr-FR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ème</a:t>
                      </a: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éd. Métrologie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NF ISO 11352 Incertitude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/>
              <a:t>Réalisation de l’inventaire général</a:t>
            </a:r>
          </a:p>
          <a:p>
            <a:r>
              <a:rPr lang="fr-FR" smtClean="0"/>
              <a:t>Validation : </a:t>
            </a:r>
            <a:r>
              <a:rPr lang="fr-FR" sz="2400" smtClean="0"/>
              <a:t>recoupement avec inventaire administratif</a:t>
            </a:r>
          </a:p>
          <a:p>
            <a:r>
              <a:rPr lang="fr-FR" smtClean="0"/>
              <a:t>Codification des matériels</a:t>
            </a:r>
          </a:p>
          <a:p>
            <a:r>
              <a:rPr lang="fr-FR" smtClean="0"/>
              <a:t>Etiquetage des matériels</a:t>
            </a:r>
          </a:p>
          <a:p>
            <a:r>
              <a:rPr lang="fr-FR" smtClean="0"/>
              <a:t>Création des dossiers matériels</a:t>
            </a:r>
            <a:endParaRPr lang="fr-FR" b="1" smtClean="0"/>
          </a:p>
          <a:p>
            <a:r>
              <a:rPr lang="fr-FR" smtClean="0"/>
              <a:t>Relation avec l’accréditation</a:t>
            </a:r>
          </a:p>
          <a:p>
            <a:r>
              <a:rPr lang="fr-FR" smtClean="0"/>
              <a:t>Plan de suivi préventif</a:t>
            </a:r>
          </a:p>
        </p:txBody>
      </p:sp>
      <p:sp>
        <p:nvSpPr>
          <p:cNvPr id="40963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40964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40965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</a:rPr>
              <a:t>Le système AQ USRAVE</a:t>
            </a:r>
          </a:p>
        </p:txBody>
      </p:sp>
      <p:sp>
        <p:nvSpPr>
          <p:cNvPr id="40966" name="ZoneTexte 9"/>
          <p:cNvSpPr txBox="1">
            <a:spLocks noChangeArrowheads="1"/>
          </p:cNvSpPr>
          <p:nvPr/>
        </p:nvSpPr>
        <p:spPr bwMode="auto">
          <a:xfrm>
            <a:off x="1331913" y="758825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Inventaire du matériel : codification - Etiquetage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mtClean="0"/>
              <a:t>Analyse du fonctionnement du laboratoire</a:t>
            </a:r>
          </a:p>
          <a:p>
            <a:pPr>
              <a:lnSpc>
                <a:spcPct val="90000"/>
              </a:lnSpc>
            </a:pPr>
            <a:r>
              <a:rPr lang="fr-FR" smtClean="0"/>
              <a:t>Identification des documents existant</a:t>
            </a:r>
            <a:endParaRPr lang="fr-FR" sz="2400" smtClean="0"/>
          </a:p>
          <a:p>
            <a:pPr>
              <a:lnSpc>
                <a:spcPct val="90000"/>
              </a:lnSpc>
            </a:pPr>
            <a:r>
              <a:rPr lang="fr-FR" smtClean="0"/>
              <a:t>Rédaction des processus support :</a:t>
            </a:r>
          </a:p>
          <a:p>
            <a:pPr lvl="1">
              <a:lnSpc>
                <a:spcPct val="90000"/>
              </a:lnSpc>
            </a:pPr>
            <a:r>
              <a:rPr lang="fr-FR" smtClean="0"/>
              <a:t>Processus technique = mode opératoire ou instruction</a:t>
            </a:r>
          </a:p>
          <a:p>
            <a:pPr lvl="1">
              <a:lnSpc>
                <a:spcPct val="90000"/>
              </a:lnSpc>
            </a:pPr>
            <a:r>
              <a:rPr lang="fr-FR" smtClean="0"/>
              <a:t>Processus organisationnel = procédure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fr-FR" sz="3600" b="1" smtClean="0"/>
              <a:t>Mise en œuvre du processus technique déclenché par une procédure</a:t>
            </a:r>
          </a:p>
        </p:txBody>
      </p:sp>
      <p:sp>
        <p:nvSpPr>
          <p:cNvPr id="41987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41988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41989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</a:rPr>
              <a:t>Le système AQ USRAVE</a:t>
            </a:r>
          </a:p>
        </p:txBody>
      </p:sp>
      <p:sp>
        <p:nvSpPr>
          <p:cNvPr id="41990" name="ZoneTexte 9"/>
          <p:cNvSpPr txBox="1">
            <a:spLocks noChangeArrowheads="1"/>
          </p:cNvSpPr>
          <p:nvPr/>
        </p:nvSpPr>
        <p:spPr bwMode="auto">
          <a:xfrm>
            <a:off x="1331913" y="758825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Rédaction des documents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/>
              <a:t>Rédaction du manuel qualité : </a:t>
            </a:r>
            <a:r>
              <a:rPr lang="fr-FR" sz="2400" smtClean="0"/>
              <a:t>permet de réaliser l’intégration du système</a:t>
            </a:r>
          </a:p>
          <a:p>
            <a:r>
              <a:rPr lang="fr-FR" smtClean="0"/>
              <a:t>Application des procédures générales (</a:t>
            </a:r>
            <a:r>
              <a:rPr lang="fr-FR" sz="2400" smtClean="0"/>
              <a:t>anomalies, achat, formation,…</a:t>
            </a:r>
            <a:r>
              <a:rPr lang="fr-FR" smtClean="0"/>
              <a:t>)</a:t>
            </a:r>
          </a:p>
          <a:p>
            <a:r>
              <a:rPr lang="fr-FR" smtClean="0"/>
              <a:t>Matériels (</a:t>
            </a:r>
            <a:r>
              <a:rPr lang="fr-FR" sz="2400" smtClean="0"/>
              <a:t>initialisation des fiches de vie, fiche de vérification,…</a:t>
            </a:r>
            <a:r>
              <a:rPr lang="fr-FR" smtClean="0"/>
              <a:t>)</a:t>
            </a:r>
          </a:p>
          <a:p>
            <a:r>
              <a:rPr lang="fr-FR" smtClean="0"/>
              <a:t>…</a:t>
            </a:r>
          </a:p>
        </p:txBody>
      </p:sp>
      <p:sp>
        <p:nvSpPr>
          <p:cNvPr id="43011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43012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43013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</a:rPr>
              <a:t>Le système AQ USRAVE</a:t>
            </a:r>
          </a:p>
        </p:txBody>
      </p:sp>
      <p:sp>
        <p:nvSpPr>
          <p:cNvPr id="43014" name="ZoneTexte 9"/>
          <p:cNvSpPr txBox="1">
            <a:spLocks noChangeArrowheads="1"/>
          </p:cNvSpPr>
          <p:nvPr/>
        </p:nvSpPr>
        <p:spPr bwMode="auto">
          <a:xfrm>
            <a:off x="1331913" y="758825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Intégration et mise en œuvre du système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/>
              <a:t>Réalisation d’audits qualité : permet d’évaluer l’efficacité du système</a:t>
            </a:r>
          </a:p>
          <a:p>
            <a:endParaRPr lang="fr-FR" smtClean="0"/>
          </a:p>
          <a:p>
            <a:pPr>
              <a:buFont typeface="Arial" charset="0"/>
              <a:buNone/>
            </a:pPr>
            <a:endParaRPr lang="fr-FR" smtClean="0"/>
          </a:p>
          <a:p>
            <a:r>
              <a:rPr lang="fr-FR" smtClean="0"/>
              <a:t>Identification des améliorations nécessaires (actions correctives)</a:t>
            </a:r>
          </a:p>
        </p:txBody>
      </p:sp>
      <p:sp>
        <p:nvSpPr>
          <p:cNvPr id="44035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44036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44037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</a:rPr>
              <a:t>Le système AQ USRAVE</a:t>
            </a:r>
          </a:p>
        </p:txBody>
      </p:sp>
      <p:sp>
        <p:nvSpPr>
          <p:cNvPr id="44038" name="ZoneTexte 9"/>
          <p:cNvSpPr txBox="1">
            <a:spLocks noChangeArrowheads="1"/>
          </p:cNvSpPr>
          <p:nvPr/>
        </p:nvSpPr>
        <p:spPr bwMode="auto">
          <a:xfrm>
            <a:off x="1331913" y="758825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Evaluation du système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oneTexte 1"/>
          <p:cNvSpPr txBox="1">
            <a:spLocks noChangeArrowheads="1"/>
          </p:cNvSpPr>
          <p:nvPr/>
        </p:nvSpPr>
        <p:spPr bwMode="auto">
          <a:xfrm>
            <a:off x="1298575" y="260350"/>
            <a:ext cx="6769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chemeClr val="bg1"/>
                </a:solidFill>
                <a:cs typeface="Arial" charset="0"/>
              </a:rPr>
              <a:t>INTRODUCTION</a:t>
            </a:r>
          </a:p>
        </p:txBody>
      </p:sp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1116013" y="1422400"/>
            <a:ext cx="70294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L’USRAVE est une unité de service de l’INRA. Un de ses rôles  est de servir la communauté scientifique par la réalisation d’analyse de contaminants minéraux en condition contrôlée. </a:t>
            </a:r>
          </a:p>
          <a:p>
            <a:r>
              <a:rPr lang="fr-FR">
                <a:solidFill>
                  <a:schemeClr val="bg1"/>
                </a:solidFill>
              </a:rPr>
              <a:t>Afin de garantir l’ensemble du processus analytique, le laboratoire a choisi d’entrée dans une démarche de management de la qualité devant aboutir à son accréditation en 2007.</a:t>
            </a:r>
          </a:p>
          <a:p>
            <a:endParaRPr lang="fr-FR">
              <a:solidFill>
                <a:schemeClr val="bg1"/>
              </a:solidFill>
            </a:endParaRPr>
          </a:p>
          <a:p>
            <a:r>
              <a:rPr lang="fr-FR">
                <a:solidFill>
                  <a:schemeClr val="bg1"/>
                </a:solidFill>
              </a:rPr>
              <a:t>L’USRAVE exerce son activité analytique sur de très nombreuses matrices végétales (depuis la racine jusqu' ’au fruit , en passant par le tronc, les branches, les bourgeons, les feuilles et la sève,..)</a:t>
            </a:r>
          </a:p>
          <a:p>
            <a:r>
              <a:rPr lang="fr-FR">
                <a:solidFill>
                  <a:schemeClr val="bg1"/>
                </a:solidFill>
              </a:rPr>
              <a:t>L’USRAVE a développé un savoir faire indéniable que la démarche qualité a permis de conforter.</a:t>
            </a:r>
          </a:p>
          <a:p>
            <a:endParaRPr lang="fr-FR">
              <a:solidFill>
                <a:schemeClr val="bg1"/>
              </a:solidFill>
            </a:endParaRPr>
          </a:p>
        </p:txBody>
      </p:sp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298575" y="6469063"/>
            <a:ext cx="41370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  <a:cs typeface="Arial" charset="0"/>
              </a:rPr>
              <a:t>Fabrice de Raemaeker / </a:t>
            </a:r>
            <a:r>
              <a:rPr lang="fr-FR" sz="900" b="1">
                <a:solidFill>
                  <a:srgbClr val="C5DD01"/>
                </a:solidFill>
                <a:cs typeface="Arial" charset="0"/>
              </a:rPr>
              <a:t>Mise en place d’un SMQ</a:t>
            </a:r>
          </a:p>
        </p:txBody>
      </p:sp>
      <p:sp>
        <p:nvSpPr>
          <p:cNvPr id="8196" name="ZoneTexte 4"/>
          <p:cNvSpPr txBox="1">
            <a:spLocks noChangeArrowheads="1"/>
          </p:cNvSpPr>
          <p:nvPr/>
        </p:nvSpPr>
        <p:spPr bwMode="auto">
          <a:xfrm>
            <a:off x="7115175" y="6469063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8197" name="Espace réservé du numéro de diapositive 3"/>
          <p:cNvSpPr txBox="1">
            <a:spLocks/>
          </p:cNvSpPr>
          <p:nvPr/>
        </p:nvSpPr>
        <p:spPr bwMode="auto">
          <a:xfrm>
            <a:off x="7885113" y="6245225"/>
            <a:ext cx="1122362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r-BE" sz="1600">
                <a:solidFill>
                  <a:schemeClr val="bg1"/>
                </a:solidFill>
                <a:cs typeface="Arial" charset="0"/>
              </a:rPr>
              <a:t>.0</a:t>
            </a:r>
            <a:fld id="{ABEB9587-E8BB-48AB-9E3B-98C340BDFEA8}" type="slidenum">
              <a:rPr lang="fr-BE" sz="1600">
                <a:solidFill>
                  <a:schemeClr val="bg1"/>
                </a:solidFill>
                <a:cs typeface="Arial" charset="0"/>
              </a:rPr>
              <a:pPr algn="r"/>
              <a:t>2</a:t>
            </a:fld>
            <a:endParaRPr lang="fr-BE" sz="16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/>
              <a:t>Aspects positifs :</a:t>
            </a:r>
          </a:p>
          <a:p>
            <a:pPr lvl="1"/>
            <a:r>
              <a:rPr lang="fr-FR" smtClean="0"/>
              <a:t>Rigueur dans la gestion des matériels, traçabilité des opérations, preuves de la fiabilité des analyses,</a:t>
            </a:r>
          </a:p>
          <a:p>
            <a:pPr lvl="1"/>
            <a:r>
              <a:rPr lang="fr-FR" smtClean="0"/>
              <a:t>Rigueur dans le traitement des anomalies, des réclamations,</a:t>
            </a:r>
          </a:p>
          <a:p>
            <a:pPr lvl="1"/>
            <a:r>
              <a:rPr lang="fr-FR" smtClean="0"/>
              <a:t>Valorisation du travail de chacun</a:t>
            </a:r>
          </a:p>
        </p:txBody>
      </p:sp>
      <p:sp>
        <p:nvSpPr>
          <p:cNvPr id="45059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45060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45061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</a:rPr>
              <a:t>Le système AQ USRAVE</a:t>
            </a:r>
          </a:p>
        </p:txBody>
      </p:sp>
      <p:sp>
        <p:nvSpPr>
          <p:cNvPr id="45062" name="ZoneTexte 9"/>
          <p:cNvSpPr txBox="1">
            <a:spLocks noChangeArrowheads="1"/>
          </p:cNvSpPr>
          <p:nvPr/>
        </p:nvSpPr>
        <p:spPr bwMode="auto">
          <a:xfrm>
            <a:off x="1331913" y="758825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Bilan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/>
              <a:t>Aspects négatifs :</a:t>
            </a:r>
          </a:p>
          <a:p>
            <a:pPr lvl="1"/>
            <a:r>
              <a:rPr lang="fr-FR" smtClean="0"/>
              <a:t>Lourdeur apparente des normes (métrologie)</a:t>
            </a:r>
          </a:p>
          <a:p>
            <a:pPr lvl="1"/>
            <a:r>
              <a:rPr lang="fr-FR" smtClean="0"/>
              <a:t>Coût induit par la mise en place de l’assurance qualité (audits, achats étalons,…)</a:t>
            </a:r>
          </a:p>
          <a:p>
            <a:pPr lvl="1"/>
            <a:r>
              <a:rPr lang="fr-FR" smtClean="0"/>
              <a:t>Motivation des personnes (étalement dans le temps…)</a:t>
            </a:r>
          </a:p>
          <a:p>
            <a:pPr lvl="1"/>
            <a:r>
              <a:rPr lang="fr-FR" smtClean="0"/>
              <a:t>Réussir à faire vivre et entretenir le système</a:t>
            </a:r>
          </a:p>
        </p:txBody>
      </p:sp>
      <p:sp>
        <p:nvSpPr>
          <p:cNvPr id="46083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46084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46085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</a:rPr>
              <a:t>Le système AQ USRAVE</a:t>
            </a:r>
          </a:p>
        </p:txBody>
      </p:sp>
      <p:sp>
        <p:nvSpPr>
          <p:cNvPr id="46086" name="ZoneTexte 9"/>
          <p:cNvSpPr txBox="1">
            <a:spLocks noChangeArrowheads="1"/>
          </p:cNvSpPr>
          <p:nvPr/>
        </p:nvSpPr>
        <p:spPr bwMode="auto">
          <a:xfrm>
            <a:off x="1331913" y="758825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Bilan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fr-FR" smtClean="0"/>
              <a:t>	Heureusement il existe des outils qui permettent de faciliter la gestion au quotidien d’un Système de Management de la Qualité.</a:t>
            </a:r>
          </a:p>
          <a:p>
            <a:pPr>
              <a:buFont typeface="Arial" charset="0"/>
              <a:buNone/>
            </a:pPr>
            <a:r>
              <a:rPr lang="fr-FR" smtClean="0"/>
              <a:t>	Le Laboratoire a mis en place GQLab, outil logiciel articulé autour de la règle des 5 M+1, dont voici une courte présentation. </a:t>
            </a:r>
          </a:p>
        </p:txBody>
      </p:sp>
      <p:sp>
        <p:nvSpPr>
          <p:cNvPr id="47107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47108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47109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</a:rPr>
              <a:t>Conclusion</a:t>
            </a:r>
          </a:p>
        </p:txBody>
      </p:sp>
      <p:sp>
        <p:nvSpPr>
          <p:cNvPr id="47110" name="ZoneTexte 9"/>
          <p:cNvSpPr txBox="1">
            <a:spLocks noChangeArrowheads="1"/>
          </p:cNvSpPr>
          <p:nvPr/>
        </p:nvSpPr>
        <p:spPr bwMode="auto">
          <a:xfrm>
            <a:off x="1331913" y="758825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b="1">
              <a:solidFill>
                <a:srgbClr val="C5DD0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ZoneTexte 1"/>
          <p:cNvSpPr txBox="1">
            <a:spLocks noChangeArrowheads="1"/>
          </p:cNvSpPr>
          <p:nvPr/>
        </p:nvSpPr>
        <p:spPr bwMode="auto">
          <a:xfrm>
            <a:off x="1298575" y="260350"/>
            <a:ext cx="67691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SOMMAIRE</a:t>
            </a:r>
          </a:p>
        </p:txBody>
      </p:sp>
      <p:sp>
        <p:nvSpPr>
          <p:cNvPr id="9218" name="ZoneTexte 2"/>
          <p:cNvSpPr txBox="1">
            <a:spLocks noChangeArrowheads="1"/>
          </p:cNvSpPr>
          <p:nvPr/>
        </p:nvSpPr>
        <p:spPr bwMode="auto">
          <a:xfrm>
            <a:off x="1298575" y="6469063"/>
            <a:ext cx="4137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  <a:cs typeface="Arial" charset="0"/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  <a:cs typeface="Arial" charset="0"/>
              </a:rPr>
              <a:t>Mise en place d’un SMQ </a:t>
            </a:r>
          </a:p>
        </p:txBody>
      </p:sp>
      <p:sp>
        <p:nvSpPr>
          <p:cNvPr id="9219" name="ZoneTexte 3"/>
          <p:cNvSpPr txBox="1">
            <a:spLocks noChangeArrowheads="1"/>
          </p:cNvSpPr>
          <p:nvPr/>
        </p:nvSpPr>
        <p:spPr bwMode="auto">
          <a:xfrm>
            <a:off x="7115175" y="6469063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9220" name="ZoneTexte 4"/>
          <p:cNvSpPr txBox="1">
            <a:spLocks noChangeArrowheads="1"/>
          </p:cNvSpPr>
          <p:nvPr/>
        </p:nvSpPr>
        <p:spPr bwMode="auto">
          <a:xfrm>
            <a:off x="1298575" y="1103313"/>
            <a:ext cx="723423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5DD01"/>
              </a:buClr>
              <a:buFont typeface="Wingdings" pitchFamily="2" charset="2"/>
              <a:buChar char="v"/>
            </a:pPr>
            <a:r>
              <a:rPr lang="fr-FR" sz="1400" b="1">
                <a:solidFill>
                  <a:srgbClr val="7F7F7F"/>
                </a:solidFill>
                <a:cs typeface="Arial" charset="0"/>
              </a:rPr>
              <a:t>Tutelle et environnement.</a:t>
            </a:r>
          </a:p>
          <a:p>
            <a:pPr marL="285750" indent="-285750">
              <a:lnSpc>
                <a:spcPct val="200000"/>
              </a:lnSpc>
              <a:buClr>
                <a:srgbClr val="C5DD01"/>
              </a:buClr>
              <a:buFont typeface="Wingdings" pitchFamily="2" charset="2"/>
              <a:buChar char="v"/>
            </a:pPr>
            <a:r>
              <a:rPr lang="fr-FR" sz="1400" b="1">
                <a:solidFill>
                  <a:srgbClr val="7F7F7F"/>
                </a:solidFill>
                <a:cs typeface="Arial" charset="0"/>
              </a:rPr>
              <a:t>Développer un SMQ </a:t>
            </a:r>
          </a:p>
          <a:p>
            <a:pPr marL="285750" indent="-285750">
              <a:lnSpc>
                <a:spcPct val="200000"/>
              </a:lnSpc>
              <a:buClr>
                <a:srgbClr val="C5DD01"/>
              </a:buClr>
              <a:buFont typeface="Wingdings" pitchFamily="2" charset="2"/>
              <a:buChar char="v"/>
            </a:pPr>
            <a:r>
              <a:rPr lang="fr-FR" sz="1400" b="1">
                <a:solidFill>
                  <a:srgbClr val="7F7F7F"/>
                </a:solidFill>
                <a:cs typeface="Arial" charset="0"/>
              </a:rPr>
              <a:t>Le Système d’assurance Qualité de l’USRAVE</a:t>
            </a:r>
          </a:p>
          <a:p>
            <a:pPr marL="285750" indent="-285750">
              <a:lnSpc>
                <a:spcPct val="200000"/>
              </a:lnSpc>
              <a:buClr>
                <a:srgbClr val="C5DD01"/>
              </a:buClr>
              <a:buFont typeface="Wingdings" pitchFamily="2" charset="2"/>
              <a:buChar char="v"/>
            </a:pPr>
            <a:r>
              <a:rPr lang="fr-FR" sz="1400" b="1">
                <a:solidFill>
                  <a:srgbClr val="7F7F7F"/>
                </a:solidFill>
                <a:cs typeface="Arial" charset="0"/>
              </a:rPr>
              <a:t>Conclusion</a:t>
            </a:r>
          </a:p>
          <a:p>
            <a:pPr marL="285750" indent="-285750">
              <a:lnSpc>
                <a:spcPct val="200000"/>
              </a:lnSpc>
              <a:buClr>
                <a:srgbClr val="C5DD01"/>
              </a:buClr>
              <a:buFont typeface="Wingdings" pitchFamily="2" charset="2"/>
              <a:buNone/>
            </a:pPr>
            <a:endParaRPr lang="fr-FR" sz="1400" b="1">
              <a:solidFill>
                <a:srgbClr val="7F7F7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ZoneTexte 2"/>
          <p:cNvSpPr txBox="1">
            <a:spLocks noChangeArrowheads="1"/>
          </p:cNvSpPr>
          <p:nvPr/>
        </p:nvSpPr>
        <p:spPr bwMode="auto">
          <a:xfrm>
            <a:off x="1298575" y="6469063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11275" name="ZoneTexte 3"/>
          <p:cNvSpPr txBox="1">
            <a:spLocks noChangeArrowheads="1"/>
          </p:cNvSpPr>
          <p:nvPr/>
        </p:nvSpPr>
        <p:spPr bwMode="auto">
          <a:xfrm>
            <a:off x="7115175" y="6469063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11276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Tutelle et environnement</a:t>
            </a:r>
          </a:p>
        </p:txBody>
      </p:sp>
      <p:sp>
        <p:nvSpPr>
          <p:cNvPr id="11277" name="ZoneTexte 7"/>
          <p:cNvSpPr txBox="1">
            <a:spLocks noChangeArrowheads="1"/>
          </p:cNvSpPr>
          <p:nvPr/>
        </p:nvSpPr>
        <p:spPr bwMode="auto">
          <a:xfrm>
            <a:off x="1298575" y="1989138"/>
            <a:ext cx="72342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110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11278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Contexte</a:t>
            </a: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5651500" y="2852738"/>
            <a:ext cx="3097213" cy="3149600"/>
            <a:chOff x="3424" y="1842"/>
            <a:chExt cx="1951" cy="1984"/>
          </a:xfrm>
        </p:grpSpPr>
        <p:graphicFrame>
          <p:nvGraphicFramePr>
            <p:cNvPr id="11273" name="Object 9"/>
            <p:cNvGraphicFramePr>
              <a:graphicFrameLocks noChangeAspect="1"/>
            </p:cNvGraphicFramePr>
            <p:nvPr/>
          </p:nvGraphicFramePr>
          <p:xfrm>
            <a:off x="3519" y="1842"/>
            <a:ext cx="1629" cy="1984"/>
          </p:xfrm>
          <a:graphic>
            <a:graphicData uri="http://schemas.openxmlformats.org/presentationml/2006/ole">
              <p:oleObj spid="_x0000_s11273" name="Image bitmap" r:id="rId3" imgW="3753374" imgH="4571429" progId="PBrush">
                <p:embed/>
              </p:oleObj>
            </a:graphicData>
          </a:graphic>
        </p:graphicFrame>
        <p:sp>
          <p:nvSpPr>
            <p:cNvPr id="11293" name="Text Box 30"/>
            <p:cNvSpPr txBox="1">
              <a:spLocks noChangeArrowheads="1"/>
            </p:cNvSpPr>
            <p:nvPr/>
          </p:nvSpPr>
          <p:spPr bwMode="auto">
            <a:xfrm>
              <a:off x="3424" y="2568"/>
              <a:ext cx="1951" cy="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-"/>
              </a:pPr>
              <a:r>
                <a:rPr lang="fr-FR">
                  <a:latin typeface="Calibri" pitchFamily="34" charset="0"/>
                </a:rPr>
                <a:t> Fruits et céréales</a:t>
              </a:r>
            </a:p>
            <a:p>
              <a:pPr>
                <a:spcBef>
                  <a:spcPct val="50000"/>
                </a:spcBef>
                <a:buFontTx/>
                <a:buChar char="-"/>
              </a:pPr>
              <a:r>
                <a:rPr lang="fr-FR">
                  <a:latin typeface="Calibri" pitchFamily="34" charset="0"/>
                </a:rPr>
                <a:t> Forêts</a:t>
              </a:r>
            </a:p>
            <a:p>
              <a:pPr>
                <a:spcBef>
                  <a:spcPct val="50000"/>
                </a:spcBef>
                <a:buFontTx/>
                <a:buChar char="-"/>
              </a:pPr>
              <a:r>
                <a:rPr lang="fr-FR">
                  <a:latin typeface="Calibri" pitchFamily="34" charset="0"/>
                </a:rPr>
                <a:t> Environnement</a:t>
              </a:r>
            </a:p>
          </p:txBody>
        </p:sp>
      </p:grpSp>
      <p:sp>
        <p:nvSpPr>
          <p:cNvPr id="11280" name="AutoShape 10"/>
          <p:cNvSpPr>
            <a:spLocks noChangeArrowheads="1"/>
          </p:cNvSpPr>
          <p:nvPr/>
        </p:nvSpPr>
        <p:spPr bwMode="auto">
          <a:xfrm>
            <a:off x="2628900" y="2297113"/>
            <a:ext cx="287338" cy="792162"/>
          </a:xfrm>
          <a:prstGeom prst="upArrow">
            <a:avLst>
              <a:gd name="adj1" fmla="val 50000"/>
              <a:gd name="adj2" fmla="val 68922"/>
            </a:avLst>
          </a:prstGeom>
          <a:solidFill>
            <a:srgbClr val="008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81" name="AutoShape 15"/>
          <p:cNvSpPr>
            <a:spLocks noChangeArrowheads="1"/>
          </p:cNvSpPr>
          <p:nvPr/>
        </p:nvSpPr>
        <p:spPr bwMode="auto">
          <a:xfrm rot="5400000">
            <a:off x="4535488" y="3430587"/>
            <a:ext cx="287338" cy="792163"/>
          </a:xfrm>
          <a:prstGeom prst="upArrow">
            <a:avLst>
              <a:gd name="adj1" fmla="val 50000"/>
              <a:gd name="adj2" fmla="val 68923"/>
            </a:avLst>
          </a:prstGeom>
          <a:solidFill>
            <a:srgbClr val="008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82" name="Text Box 17"/>
          <p:cNvSpPr txBox="1">
            <a:spLocks noChangeArrowheads="1"/>
          </p:cNvSpPr>
          <p:nvPr/>
        </p:nvSpPr>
        <p:spPr bwMode="auto">
          <a:xfrm>
            <a:off x="1331913" y="1720850"/>
            <a:ext cx="29511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Calibri" pitchFamily="34" charset="0"/>
              </a:rPr>
              <a:t>US département EA</a:t>
            </a:r>
          </a:p>
        </p:txBody>
      </p:sp>
      <p:sp>
        <p:nvSpPr>
          <p:cNvPr id="11283" name="Text Box 21"/>
          <p:cNvSpPr txBox="1">
            <a:spLocks noChangeArrowheads="1"/>
          </p:cNvSpPr>
          <p:nvPr/>
        </p:nvSpPr>
        <p:spPr bwMode="auto">
          <a:xfrm>
            <a:off x="5508625" y="3644900"/>
            <a:ext cx="29511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Calibri" pitchFamily="34" charset="0"/>
              </a:rPr>
              <a:t>Centre Bordeaux Aquitaine</a:t>
            </a:r>
          </a:p>
        </p:txBody>
      </p:sp>
      <p:grpSp>
        <p:nvGrpSpPr>
          <p:cNvPr id="19" name="Group 40"/>
          <p:cNvGrpSpPr>
            <a:grpSpLocks/>
          </p:cNvGrpSpPr>
          <p:nvPr/>
        </p:nvGrpSpPr>
        <p:grpSpPr bwMode="auto">
          <a:xfrm>
            <a:off x="4643438" y="1268413"/>
            <a:ext cx="3240087" cy="1584325"/>
            <a:chOff x="2789" y="481"/>
            <a:chExt cx="2041" cy="998"/>
          </a:xfrm>
        </p:grpSpPr>
        <p:sp>
          <p:nvSpPr>
            <p:cNvPr id="20" name="Oval 37"/>
            <p:cNvSpPr>
              <a:spLocks noChangeArrowheads="1"/>
            </p:cNvSpPr>
            <p:nvPr/>
          </p:nvSpPr>
          <p:spPr bwMode="auto">
            <a:xfrm>
              <a:off x="2789" y="481"/>
              <a:ext cx="2041" cy="998"/>
            </a:xfrm>
            <a:prstGeom prst="ellipse">
              <a:avLst/>
            </a:prstGeom>
            <a:gradFill rotWithShape="1">
              <a:gsLst>
                <a:gs pos="0">
                  <a:srgbClr val="156B13">
                    <a:alpha val="60001"/>
                  </a:srgbClr>
                </a:gs>
                <a:gs pos="25000">
                  <a:srgbClr val="9CB86E">
                    <a:alpha val="80000"/>
                  </a:srgbClr>
                </a:gs>
                <a:gs pos="50000">
                  <a:srgbClr val="DDEBCF"/>
                </a:gs>
                <a:gs pos="75000">
                  <a:srgbClr val="9CB86E">
                    <a:alpha val="80000"/>
                  </a:srgbClr>
                </a:gs>
                <a:gs pos="100000">
                  <a:srgbClr val="156B13">
                    <a:alpha val="60001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grpSp>
          <p:nvGrpSpPr>
            <p:cNvPr id="11289" name="Group 35"/>
            <p:cNvGrpSpPr>
              <a:grpSpLocks/>
            </p:cNvGrpSpPr>
            <p:nvPr/>
          </p:nvGrpSpPr>
          <p:grpSpPr bwMode="auto">
            <a:xfrm>
              <a:off x="2925" y="618"/>
              <a:ext cx="1769" cy="771"/>
              <a:chOff x="2925" y="754"/>
              <a:chExt cx="1769" cy="771"/>
            </a:xfrm>
          </p:grpSpPr>
          <p:sp>
            <p:nvSpPr>
              <p:cNvPr id="11290" name="Text Box 31"/>
              <p:cNvSpPr txBox="1">
                <a:spLocks noChangeArrowheads="1"/>
              </p:cNvSpPr>
              <p:nvPr/>
            </p:nvSpPr>
            <p:spPr bwMode="auto">
              <a:xfrm>
                <a:off x="2925" y="754"/>
                <a:ext cx="176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>
                    <a:latin typeface="Calibri" pitchFamily="34" charset="0"/>
                  </a:rPr>
                  <a:t>Production végétale  </a:t>
                </a:r>
              </a:p>
            </p:txBody>
          </p:sp>
          <p:sp>
            <p:nvSpPr>
              <p:cNvPr id="11291" name="Text Box 33"/>
              <p:cNvSpPr txBox="1">
                <a:spLocks noChangeArrowheads="1"/>
              </p:cNvSpPr>
              <p:nvPr/>
            </p:nvSpPr>
            <p:spPr bwMode="auto">
              <a:xfrm>
                <a:off x="2925" y="1294"/>
                <a:ext cx="176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>
                    <a:latin typeface="Calibri" pitchFamily="34" charset="0"/>
                  </a:rPr>
                  <a:t>Environnement  </a:t>
                </a:r>
              </a:p>
            </p:txBody>
          </p:sp>
          <p:sp>
            <p:nvSpPr>
              <p:cNvPr id="11292" name="AutoShape 34"/>
              <p:cNvSpPr>
                <a:spLocks noChangeArrowheads="1"/>
              </p:cNvSpPr>
              <p:nvPr/>
            </p:nvSpPr>
            <p:spPr bwMode="auto">
              <a:xfrm>
                <a:off x="3742" y="1026"/>
                <a:ext cx="137" cy="272"/>
              </a:xfrm>
              <a:prstGeom prst="upDownArrow">
                <a:avLst>
                  <a:gd name="adj1" fmla="val 50000"/>
                  <a:gd name="adj2" fmla="val 39708"/>
                </a:avLst>
              </a:prstGeom>
              <a:solidFill>
                <a:srgbClr val="008000"/>
              </a:solidFill>
              <a:ln w="952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Calibri" pitchFamily="34" charset="0"/>
                </a:endParaRPr>
              </a:p>
            </p:txBody>
          </p:sp>
        </p:grpSp>
      </p:grpSp>
      <p:pic>
        <p:nvPicPr>
          <p:cNvPr id="1128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3179763"/>
            <a:ext cx="29876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/>
              <a:t>11 personnes</a:t>
            </a:r>
            <a:r>
              <a:rPr lang="fr-FR" sz="2800" smtClean="0"/>
              <a:t>,</a:t>
            </a:r>
          </a:p>
          <a:p>
            <a:r>
              <a:rPr lang="fr-FR" smtClean="0"/>
              <a:t>Matériel de laboratoire</a:t>
            </a:r>
            <a:r>
              <a:rPr lang="fr-FR" sz="2800" smtClean="0"/>
              <a:t> (</a:t>
            </a:r>
            <a:r>
              <a:rPr lang="fr-FR" sz="2400" smtClean="0"/>
              <a:t>ICP, ICP-MS, appareil Dumas, Chromatographie, broyeurs et minéralisateurs divers,…)</a:t>
            </a:r>
          </a:p>
          <a:p>
            <a:r>
              <a:rPr lang="fr-FR" smtClean="0"/>
              <a:t>Informatique : réseau centralisée permettant le contrôle qualité, la traçabilité des échantillons et des résultats, gestion du système qualité (GestQual, GQLab, StarLims)</a:t>
            </a:r>
          </a:p>
        </p:txBody>
      </p:sp>
      <p:sp>
        <p:nvSpPr>
          <p:cNvPr id="12290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12291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12292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Tutelle et environnement</a:t>
            </a:r>
          </a:p>
        </p:txBody>
      </p:sp>
      <p:sp>
        <p:nvSpPr>
          <p:cNvPr id="12293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Les moyens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/>
              <a:t>Qui ?</a:t>
            </a:r>
          </a:p>
          <a:p>
            <a:r>
              <a:rPr lang="fr-FR" smtClean="0"/>
              <a:t>Quoi ?</a:t>
            </a:r>
          </a:p>
          <a:p>
            <a:r>
              <a:rPr lang="fr-FR" smtClean="0"/>
              <a:t>Ou ?</a:t>
            </a:r>
          </a:p>
          <a:p>
            <a:r>
              <a:rPr lang="fr-FR" smtClean="0"/>
              <a:t>Quand ? </a:t>
            </a:r>
          </a:p>
          <a:p>
            <a:r>
              <a:rPr lang="fr-FR" smtClean="0"/>
              <a:t>Comment ?</a:t>
            </a:r>
          </a:p>
          <a:p>
            <a:r>
              <a:rPr lang="fr-FR" smtClean="0"/>
              <a:t>Pourquoi ?</a:t>
            </a:r>
          </a:p>
        </p:txBody>
      </p:sp>
      <p:sp>
        <p:nvSpPr>
          <p:cNvPr id="13314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13315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13316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Développer un SMQ</a:t>
            </a:r>
          </a:p>
        </p:txBody>
      </p:sp>
      <p:sp>
        <p:nvSpPr>
          <p:cNvPr id="23558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Dans quel esprit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  <p:bldP spid="2355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fr-FR" smtClean="0"/>
              <a:t>	Le responsable qualité avec la participation de l’ensemble du personnel :</a:t>
            </a:r>
          </a:p>
          <a:p>
            <a:pPr lvl="1"/>
            <a:r>
              <a:rPr lang="fr-FR" smtClean="0"/>
              <a:t>La direction</a:t>
            </a:r>
          </a:p>
          <a:p>
            <a:pPr lvl="1"/>
            <a:r>
              <a:rPr lang="fr-FR" smtClean="0"/>
              <a:t>Les cadres</a:t>
            </a:r>
          </a:p>
          <a:p>
            <a:pPr lvl="1"/>
            <a:r>
              <a:rPr lang="fr-FR" smtClean="0"/>
              <a:t>Les techniciens</a:t>
            </a:r>
          </a:p>
          <a:p>
            <a:pPr lvl="1"/>
            <a:r>
              <a:rPr lang="fr-FR" smtClean="0"/>
              <a:t>Les administratifs</a:t>
            </a:r>
          </a:p>
          <a:p>
            <a:pPr>
              <a:buFont typeface="Arial" charset="0"/>
              <a:buNone/>
            </a:pPr>
            <a:r>
              <a:rPr lang="fr-FR" smtClean="0"/>
              <a:t>	</a:t>
            </a:r>
            <a:r>
              <a:rPr lang="fr-FR" b="1" smtClean="0"/>
              <a:t>Doivent se montrer motivés</a:t>
            </a:r>
            <a:r>
              <a:rPr lang="fr-FR" smtClean="0"/>
              <a:t> face à la mise en place d’une démarche qualité</a:t>
            </a:r>
          </a:p>
        </p:txBody>
      </p:sp>
      <p:sp>
        <p:nvSpPr>
          <p:cNvPr id="14338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14339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14340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Développer un SMQ</a:t>
            </a:r>
          </a:p>
        </p:txBody>
      </p:sp>
      <p:sp>
        <p:nvSpPr>
          <p:cNvPr id="14341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QUI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fr-FR" smtClean="0"/>
              <a:t>	La mise en place d’une démarche qualité</a:t>
            </a:r>
          </a:p>
          <a:p>
            <a:pPr algn="ctr">
              <a:buFont typeface="Arial" charset="0"/>
              <a:buNone/>
            </a:pPr>
            <a:endParaRPr lang="fr-FR" smtClean="0"/>
          </a:p>
          <a:p>
            <a:pPr algn="ctr">
              <a:buFont typeface="Arial" charset="0"/>
              <a:buNone/>
            </a:pPr>
            <a:r>
              <a:rPr lang="fr-FR" sz="3600" b="1" smtClean="0"/>
              <a:t>EFFICACE et RECONNUE</a:t>
            </a:r>
          </a:p>
          <a:p>
            <a:pPr algn="ctr">
              <a:buFont typeface="Arial" charset="0"/>
              <a:buNone/>
            </a:pPr>
            <a:endParaRPr lang="fr-FR" smtClean="0"/>
          </a:p>
          <a:p>
            <a:pPr algn="ctr">
              <a:buFont typeface="Arial" charset="0"/>
              <a:buNone/>
            </a:pPr>
            <a:r>
              <a:rPr lang="fr-FR" smtClean="0"/>
              <a:t>Au sein de l’unité</a:t>
            </a:r>
          </a:p>
        </p:txBody>
      </p:sp>
      <p:sp>
        <p:nvSpPr>
          <p:cNvPr id="15362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15363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15364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Développer un SMQ</a:t>
            </a:r>
          </a:p>
        </p:txBody>
      </p:sp>
      <p:sp>
        <p:nvSpPr>
          <p:cNvPr id="15365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QUOI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12875"/>
            <a:ext cx="8229600" cy="432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fr-FR" smtClean="0"/>
              <a:t>	</a:t>
            </a:r>
            <a:r>
              <a:rPr lang="fr-FR" b="1" smtClean="0"/>
              <a:t>DANS</a:t>
            </a:r>
            <a:r>
              <a:rPr lang="fr-FR" smtClean="0"/>
              <a:t> tous les services de l’unité,</a:t>
            </a:r>
          </a:p>
          <a:p>
            <a:pPr algn="ctr">
              <a:buFont typeface="Arial" charset="0"/>
              <a:buNone/>
            </a:pPr>
            <a:endParaRPr lang="fr-FR" smtClean="0"/>
          </a:p>
          <a:p>
            <a:pPr algn="ctr">
              <a:buFont typeface="Arial" charset="0"/>
              <a:buNone/>
            </a:pPr>
            <a:r>
              <a:rPr lang="fr-FR" sz="3600" b="1" smtClean="0"/>
              <a:t>CHACUN </a:t>
            </a:r>
            <a:r>
              <a:rPr lang="fr-FR" sz="3600" smtClean="0"/>
              <a:t>dans son service contribue à la qualité.</a:t>
            </a:r>
          </a:p>
          <a:p>
            <a:pPr algn="ctr">
              <a:buFont typeface="Arial" charset="0"/>
              <a:buNone/>
            </a:pPr>
            <a:endParaRPr lang="fr-FR" smtClean="0"/>
          </a:p>
          <a:p>
            <a:pPr algn="ctr">
              <a:buFont typeface="Arial" charset="0"/>
              <a:buNone/>
            </a:pPr>
            <a:endParaRPr lang="fr-FR" smtClean="0"/>
          </a:p>
        </p:txBody>
      </p:sp>
      <p:sp>
        <p:nvSpPr>
          <p:cNvPr id="16386" name="ZoneTexte 2"/>
          <p:cNvSpPr txBox="1">
            <a:spLocks noChangeArrowheads="1"/>
          </p:cNvSpPr>
          <p:nvPr/>
        </p:nvSpPr>
        <p:spPr bwMode="auto">
          <a:xfrm>
            <a:off x="1298575" y="6381750"/>
            <a:ext cx="41370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>
                <a:solidFill>
                  <a:schemeClr val="bg1"/>
                </a:solidFill>
              </a:rPr>
              <a:t>Fabrice de Raemaeker /  </a:t>
            </a:r>
            <a:r>
              <a:rPr lang="fr-FR" sz="900" b="1">
                <a:solidFill>
                  <a:srgbClr val="C5DD01"/>
                </a:solidFill>
              </a:rPr>
              <a:t>Mise en place d’un SMQ </a:t>
            </a:r>
          </a:p>
          <a:p>
            <a:endParaRPr lang="fr-FR" sz="900" b="1">
              <a:solidFill>
                <a:srgbClr val="C5DD01"/>
              </a:solidFill>
              <a:cs typeface="Arial" charset="0"/>
            </a:endParaRPr>
          </a:p>
        </p:txBody>
      </p:sp>
      <p:sp>
        <p:nvSpPr>
          <p:cNvPr id="16387" name="ZoneTexte 3"/>
          <p:cNvSpPr txBox="1">
            <a:spLocks noChangeArrowheads="1"/>
          </p:cNvSpPr>
          <p:nvPr/>
        </p:nvSpPr>
        <p:spPr bwMode="auto">
          <a:xfrm>
            <a:off x="7204075" y="6453188"/>
            <a:ext cx="1905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800" b="1">
                <a:solidFill>
                  <a:schemeClr val="bg1"/>
                </a:solidFill>
                <a:cs typeface="Arial" charset="0"/>
              </a:rPr>
              <a:t>10/12/2013</a:t>
            </a:r>
          </a:p>
        </p:txBody>
      </p:sp>
      <p:sp>
        <p:nvSpPr>
          <p:cNvPr id="16388" name="ZoneTexte 5"/>
          <p:cNvSpPr txBox="1">
            <a:spLocks noChangeArrowheads="1"/>
          </p:cNvSpPr>
          <p:nvPr/>
        </p:nvSpPr>
        <p:spPr bwMode="auto">
          <a:xfrm>
            <a:off x="1331913" y="260350"/>
            <a:ext cx="67691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6F9D20"/>
                </a:solidFill>
                <a:cs typeface="Arial" charset="0"/>
              </a:rPr>
              <a:t>Développer un SMQ</a:t>
            </a:r>
          </a:p>
        </p:txBody>
      </p:sp>
      <p:sp>
        <p:nvSpPr>
          <p:cNvPr id="16389" name="ZoneTexte 9"/>
          <p:cNvSpPr txBox="1">
            <a:spLocks noChangeArrowheads="1"/>
          </p:cNvSpPr>
          <p:nvPr/>
        </p:nvSpPr>
        <p:spPr bwMode="auto">
          <a:xfrm>
            <a:off x="1298575" y="692150"/>
            <a:ext cx="6769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C5DD01"/>
                </a:solidFill>
              </a:rPr>
              <a:t>OU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913</Words>
  <Application>Microsoft Office PowerPoint</Application>
  <PresentationFormat>Affichage à l'écran (4:3)</PresentationFormat>
  <Paragraphs>192</Paragraphs>
  <Slides>22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Modèle de conception</vt:lpstr>
      </vt:variant>
      <vt:variant>
        <vt:i4>5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32" baseType="lpstr">
      <vt:lpstr>Arial</vt:lpstr>
      <vt:lpstr>Calibri</vt:lpstr>
      <vt:lpstr>Wingdings</vt:lpstr>
      <vt:lpstr>Thème Office</vt:lpstr>
      <vt:lpstr>Thème Office</vt:lpstr>
      <vt:lpstr>Thème Office</vt:lpstr>
      <vt:lpstr>Thème Office</vt:lpstr>
      <vt:lpstr>Thème Office</vt:lpstr>
      <vt:lpstr>Image bitmap</vt:lpstr>
      <vt:lpstr>VISIO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Maison</dc:creator>
  <cp:lastModifiedBy>Fabrice de Raemaeker</cp:lastModifiedBy>
  <cp:revision>21</cp:revision>
  <dcterms:created xsi:type="dcterms:W3CDTF">2013-02-12T09:22:20Z</dcterms:created>
  <dcterms:modified xsi:type="dcterms:W3CDTF">2013-11-27T08:37:16Z</dcterms:modified>
</cp:coreProperties>
</file>